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83" r:id="rId2"/>
    <p:sldId id="285" r:id="rId3"/>
    <p:sldId id="286" r:id="rId4"/>
    <p:sldId id="281" r:id="rId5"/>
    <p:sldId id="288" r:id="rId6"/>
    <p:sldId id="284" r:id="rId7"/>
    <p:sldId id="287" r:id="rId8"/>
    <p:sldId id="280" r:id="rId9"/>
  </p:sldIdLst>
  <p:sldSz cx="9144000" cy="6858000" type="screen4x3"/>
  <p:notesSz cx="6669088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20" autoAdjust="0"/>
    <p:restoredTop sz="99283" autoAdjust="0"/>
  </p:normalViewPr>
  <p:slideViewPr>
    <p:cSldViewPr>
      <p:cViewPr>
        <p:scale>
          <a:sx n="75" d="100"/>
          <a:sy n="75" d="100"/>
        </p:scale>
        <p:origin x="-112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9FCEC1-49F7-47A4-B8AB-5775F2BAD5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347A640-0F99-4D18-9C83-E4352A3A55FB}">
      <dgm:prSet phldrT="[Текст]"/>
      <dgm:spPr>
        <a:gradFill flip="none" rotWithShape="1">
          <a:gsLst>
            <a:gs pos="0">
              <a:schemeClr val="accent1">
                <a:lumMod val="20000"/>
                <a:lumOff val="80000"/>
                <a:alpha val="23000"/>
              </a:schemeClr>
            </a:gs>
            <a:gs pos="50000">
              <a:schemeClr val="accent1">
                <a:lumMod val="20000"/>
                <a:lumOff val="80000"/>
                <a:alpha val="36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ln>
          <a:gradFill>
            <a:gsLst>
              <a:gs pos="0">
                <a:schemeClr val="accent1">
                  <a:tint val="66000"/>
                  <a:satMod val="160000"/>
                  <a:alpha val="42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a:ln>
      </dgm:spPr>
      <dgm:t>
        <a:bodyPr/>
        <a:lstStyle/>
        <a:p>
          <a:r>
            <a:rPr lang="ru-RU" b="1" dirty="0" smtClean="0">
              <a:solidFill>
                <a:schemeClr val="tx2"/>
              </a:solidFill>
            </a:rPr>
            <a:t>Регистрация участника конкурса производится «привязкой» логина школьника на </a:t>
          </a:r>
          <a:r>
            <a:rPr lang="en-US" b="1" dirty="0" smtClean="0">
              <a:solidFill>
                <a:schemeClr val="tx2"/>
              </a:solidFill>
            </a:rPr>
            <a:t>edu.tatar.ru</a:t>
          </a:r>
          <a:r>
            <a:rPr lang="ru-RU" b="1" dirty="0" smtClean="0">
              <a:solidFill>
                <a:schemeClr val="tx2"/>
              </a:solidFill>
            </a:rPr>
            <a:t> к Личному кабинету</a:t>
          </a:r>
          <a:r>
            <a:rPr lang="en-US" b="1" dirty="0" smtClean="0">
              <a:solidFill>
                <a:schemeClr val="tx2"/>
              </a:solidFill>
            </a:rPr>
            <a:t> </a:t>
          </a:r>
          <a:r>
            <a:rPr lang="ru-RU" b="1" dirty="0" smtClean="0">
              <a:solidFill>
                <a:schemeClr val="tx2"/>
              </a:solidFill>
            </a:rPr>
            <a:t>взрослого на Портале услуг</a:t>
          </a:r>
          <a:endParaRPr lang="ru-RU" b="1" dirty="0">
            <a:solidFill>
              <a:schemeClr val="tx2"/>
            </a:solidFill>
          </a:endParaRPr>
        </a:p>
      </dgm:t>
    </dgm:pt>
    <dgm:pt modelId="{1A4694B5-2EAC-4CA6-BBDB-266033AD735B}" type="parTrans" cxnId="{6CD5B848-B575-4665-872E-5A902DBB43FC}">
      <dgm:prSet/>
      <dgm:spPr/>
      <dgm:t>
        <a:bodyPr/>
        <a:lstStyle/>
        <a:p>
          <a:endParaRPr lang="ru-RU" b="1"/>
        </a:p>
      </dgm:t>
    </dgm:pt>
    <dgm:pt modelId="{CDC68B18-1306-40EF-8512-1691B34C3B81}" type="sibTrans" cxnId="{6CD5B848-B575-4665-872E-5A902DBB43FC}">
      <dgm:prSet/>
      <dgm:spPr/>
      <dgm:t>
        <a:bodyPr/>
        <a:lstStyle/>
        <a:p>
          <a:endParaRPr lang="ru-RU" b="1"/>
        </a:p>
      </dgm:t>
    </dgm:pt>
    <dgm:pt modelId="{2A69EEC6-3A7E-4678-B8A1-3708BE652495}" type="pres">
      <dgm:prSet presAssocID="{049FCEC1-49F7-47A4-B8AB-5775F2BAD58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521491-5054-4405-94FC-E265712D21F8}" type="pres">
      <dgm:prSet presAssocID="{C347A640-0F99-4D18-9C83-E4352A3A55FB}" presName="parentText" presStyleLbl="node1" presStyleIdx="0" presStyleCnt="1" custLinFactNeighborX="25000" custLinFactNeighborY="-218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F88ADB-C9D1-433F-8D6F-80FC22662D57}" type="presOf" srcId="{C347A640-0F99-4D18-9C83-E4352A3A55FB}" destId="{8C521491-5054-4405-94FC-E265712D21F8}" srcOrd="0" destOrd="0" presId="urn:microsoft.com/office/officeart/2005/8/layout/vList2"/>
    <dgm:cxn modelId="{6CD5B848-B575-4665-872E-5A902DBB43FC}" srcId="{049FCEC1-49F7-47A4-B8AB-5775F2BAD58B}" destId="{C347A640-0F99-4D18-9C83-E4352A3A55FB}" srcOrd="0" destOrd="0" parTransId="{1A4694B5-2EAC-4CA6-BBDB-266033AD735B}" sibTransId="{CDC68B18-1306-40EF-8512-1691B34C3B81}"/>
    <dgm:cxn modelId="{7C1A6FAA-1288-414F-9A8C-62D3283F0091}" type="presOf" srcId="{049FCEC1-49F7-47A4-B8AB-5775F2BAD58B}" destId="{2A69EEC6-3A7E-4678-B8A1-3708BE652495}" srcOrd="0" destOrd="0" presId="urn:microsoft.com/office/officeart/2005/8/layout/vList2"/>
    <dgm:cxn modelId="{03B12C4E-A3D8-4072-B9A7-9739741A77FD}" type="presParOf" srcId="{2A69EEC6-3A7E-4678-B8A1-3708BE652495}" destId="{8C521491-5054-4405-94FC-E265712D21F8}" srcOrd="0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C521491-5054-4405-94FC-E265712D21F8}">
      <dsp:nvSpPr>
        <dsp:cNvPr id="0" name=""/>
        <dsp:cNvSpPr/>
      </dsp:nvSpPr>
      <dsp:spPr>
        <a:xfrm>
          <a:off x="0" y="0"/>
          <a:ext cx="3960440" cy="1731600"/>
        </a:xfrm>
        <a:prstGeom prst="roundRect">
          <a:avLst/>
        </a:prstGeom>
        <a:gradFill flip="none" rotWithShape="1">
          <a:gsLst>
            <a:gs pos="0">
              <a:schemeClr val="accent1">
                <a:lumMod val="20000"/>
                <a:lumOff val="80000"/>
                <a:alpha val="23000"/>
              </a:schemeClr>
            </a:gs>
            <a:gs pos="50000">
              <a:schemeClr val="accent1">
                <a:lumMod val="20000"/>
                <a:lumOff val="80000"/>
                <a:alpha val="36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ln w="25400" cap="flat" cmpd="sng" algn="ctr">
          <a:gradFill>
            <a:gsLst>
              <a:gs pos="0">
                <a:schemeClr val="accent1">
                  <a:tint val="66000"/>
                  <a:satMod val="160000"/>
                  <a:alpha val="42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2"/>
              </a:solidFill>
            </a:rPr>
            <a:t>Регистрация участника конкурса производится «привязкой» логина школьника на </a:t>
          </a:r>
          <a:r>
            <a:rPr lang="en-US" sz="2000" b="1" kern="1200" dirty="0" smtClean="0">
              <a:solidFill>
                <a:schemeClr val="tx2"/>
              </a:solidFill>
            </a:rPr>
            <a:t>edu.tatar.ru</a:t>
          </a:r>
          <a:r>
            <a:rPr lang="ru-RU" sz="2000" b="1" kern="1200" dirty="0" smtClean="0">
              <a:solidFill>
                <a:schemeClr val="tx2"/>
              </a:solidFill>
            </a:rPr>
            <a:t> к Личному кабинету</a:t>
          </a:r>
          <a:r>
            <a:rPr lang="en-US" sz="2000" b="1" kern="1200" dirty="0" smtClean="0">
              <a:solidFill>
                <a:schemeClr val="tx2"/>
              </a:solidFill>
            </a:rPr>
            <a:t> </a:t>
          </a:r>
          <a:r>
            <a:rPr lang="ru-RU" sz="2000" b="1" kern="1200" dirty="0" smtClean="0">
              <a:solidFill>
                <a:schemeClr val="tx2"/>
              </a:solidFill>
            </a:rPr>
            <a:t>взрослого на Портале услуг</a:t>
          </a:r>
          <a:endParaRPr lang="ru-RU" sz="2000" b="1" kern="1200" dirty="0">
            <a:solidFill>
              <a:schemeClr val="tx2"/>
            </a:solidFill>
          </a:endParaRPr>
        </a:p>
      </dsp:txBody>
      <dsp:txXfrm>
        <a:off x="0" y="0"/>
        <a:ext cx="3960440" cy="1731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81DEB3-1111-4B47-8A6E-EA104CD718C0}" type="datetimeFigureOut">
              <a:rPr lang="ru-RU" smtClean="0"/>
              <a:pPr/>
              <a:t>24.01.2013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537F3A-1E0B-4ED3-911D-7BB478B90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55268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6A6DEC-A7E8-4907-9D17-0ACF6C67A92B}" type="datetimeFigureOut">
              <a:rPr lang="ru-RU" smtClean="0"/>
              <a:pPr/>
              <a:t>24.01.2013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15907"/>
            <a:ext cx="533527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4A1E3-8207-4267-8BC0-2BEF2627D3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1560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D0867-0927-47CD-9DF8-0DB54DF64A0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98779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44A1E3-8207-4267-8BC0-2BEF2627D3DF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44A1E3-8207-4267-8BC0-2BEF2627D3DF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При</a:t>
            </a:r>
            <a:r>
              <a:rPr lang="ru-RU" baseline="0" dirty="0" smtClean="0"/>
              <a:t> регистрации личного кабинета н</a:t>
            </a:r>
            <a:r>
              <a:rPr lang="ru-RU" dirty="0" smtClean="0"/>
              <a:t>а ПГМУ</a:t>
            </a:r>
            <a:r>
              <a:rPr lang="ru-RU" baseline="0" dirty="0" smtClean="0"/>
              <a:t> реализована возможность ввода логина учащегося, участвующего в конкурсе. Также, логин учащегося возможно добавить в личный кабинет через раздел «Конкурс». В этом случае все оплаты, произведенные через личный кабинет будут автоматически увеличивать количество бонусных </a:t>
            </a:r>
            <a:r>
              <a:rPr lang="ru-RU" baseline="0" smtClean="0"/>
              <a:t>баллов учащегося.</a:t>
            </a:r>
            <a:endParaRPr lang="ru-RU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Если пользователь не указал логин учащегося ни одним из вышеуказанных способов, то при оплате через Личный кабинет ему будет предоставлена возможность сделать</a:t>
            </a:r>
            <a:r>
              <a:rPr lang="ru-RU" baseline="0" dirty="0" smtClean="0"/>
              <a:t> это.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44A1E3-8207-4267-8BC0-2BEF2627D3DF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44A1E3-8207-4267-8BC0-2BEF2627D3DF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44A1E3-8207-4267-8BC0-2BEF2627D3DF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44A1E3-8207-4267-8BC0-2BEF2627D3DF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44A1E3-8207-4267-8BC0-2BEF2627D3DF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72866-6560-441A-9229-858DE36AB457}" type="datetimeFigureOut">
              <a:rPr lang="ru-RU" smtClean="0"/>
              <a:pPr/>
              <a:t>24.01.2013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0F56-F143-4BCE-BA15-6705D7259C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72866-6560-441A-9229-858DE36AB457}" type="datetimeFigureOut">
              <a:rPr lang="ru-RU" smtClean="0"/>
              <a:pPr/>
              <a:t>24.01.2013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0F56-F143-4BCE-BA15-6705D7259C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72866-6560-441A-9229-858DE36AB457}" type="datetimeFigureOut">
              <a:rPr lang="ru-RU" smtClean="0"/>
              <a:pPr/>
              <a:t>24.01.2013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0F56-F143-4BCE-BA15-6705D7259C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72866-6560-441A-9229-858DE36AB457}" type="datetimeFigureOut">
              <a:rPr lang="ru-RU" smtClean="0"/>
              <a:pPr/>
              <a:t>24.01.2013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0F56-F143-4BCE-BA15-6705D7259C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72866-6560-441A-9229-858DE36AB457}" type="datetimeFigureOut">
              <a:rPr lang="ru-RU" smtClean="0"/>
              <a:pPr/>
              <a:t>24.01.2013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0F56-F143-4BCE-BA15-6705D7259C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72866-6560-441A-9229-858DE36AB457}" type="datetimeFigureOut">
              <a:rPr lang="ru-RU" smtClean="0"/>
              <a:pPr/>
              <a:t>24.01.2013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0F56-F143-4BCE-BA15-6705D7259C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72866-6560-441A-9229-858DE36AB457}" type="datetimeFigureOut">
              <a:rPr lang="ru-RU" smtClean="0"/>
              <a:pPr/>
              <a:t>24.01.2013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0F56-F143-4BCE-BA15-6705D7259C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72866-6560-441A-9229-858DE36AB457}" type="datetimeFigureOut">
              <a:rPr lang="ru-RU" smtClean="0"/>
              <a:pPr/>
              <a:t>24.01.2013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0F56-F143-4BCE-BA15-6705D7259C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72866-6560-441A-9229-858DE36AB457}" type="datetimeFigureOut">
              <a:rPr lang="ru-RU" smtClean="0"/>
              <a:pPr/>
              <a:t>24.01.2013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0F56-F143-4BCE-BA15-6705D7259C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72866-6560-441A-9229-858DE36AB457}" type="datetimeFigureOut">
              <a:rPr lang="ru-RU" smtClean="0"/>
              <a:pPr/>
              <a:t>24.01.2013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0F56-F143-4BCE-BA15-6705D7259C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72866-6560-441A-9229-858DE36AB457}" type="datetimeFigureOut">
              <a:rPr lang="ru-RU" smtClean="0"/>
              <a:pPr/>
              <a:t>24.01.2013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0F56-F143-4BCE-BA15-6705D7259C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72866-6560-441A-9229-858DE36AB457}" type="datetimeFigureOut">
              <a:rPr lang="ru-RU" smtClean="0"/>
              <a:pPr/>
              <a:t>24.01.2013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F0F56-F143-4BCE-BA15-6705D7259C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=Work=\Презентации-доклады\Лого\etat_4x3[1] коп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2132856"/>
            <a:ext cx="9144000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О РЕСПУБЛИКАНСКОМ</a:t>
            </a:r>
          </a:p>
          <a:p>
            <a:pPr algn="ctr"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КОНКУРСЕ СРЕДИ УЧАЩИХСЯ </a:t>
            </a:r>
            <a:endParaRPr lang="en-US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algn="ctr"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ОБЩЕОБРАЗОВАТЕЛЬНЫХ ШКОЛ </a:t>
            </a:r>
          </a:p>
          <a:p>
            <a:pPr algn="ctr"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РЕСПУБЛИКИ ТАТАРСТАН</a:t>
            </a:r>
            <a:endParaRPr lang="en-US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algn="ctr">
              <a:defRPr/>
            </a:pPr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algn="ctr">
              <a:defRPr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ЧЕМПИОН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81586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60669" y="188640"/>
            <a:ext cx="28230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Цели конкурса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120676"/>
            <a:ext cx="770485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000" dirty="0">
                <a:solidFill>
                  <a:schemeClr val="tx2"/>
                </a:solidFill>
              </a:rPr>
              <a:t>Популяризация государственных и муниципальных услуг, предоставляемых населению в электронном виде;</a:t>
            </a:r>
          </a:p>
          <a:p>
            <a:pPr marL="285750" lvl="0" indent="-28575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000" dirty="0">
                <a:solidFill>
                  <a:schemeClr val="tx2"/>
                </a:solidFill>
              </a:rPr>
              <a:t>Содействие в активизации использования государственных и муниципальных услуг в электронном виде родителями учащихся;</a:t>
            </a:r>
          </a:p>
          <a:p>
            <a:pPr marL="285750" lvl="0" indent="-28575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000" dirty="0">
                <a:solidFill>
                  <a:schemeClr val="tx2"/>
                </a:solidFill>
              </a:rPr>
              <a:t>Воспитание у учащихся активной жизненной позиции.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09731" y="3420289"/>
            <a:ext cx="40296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Номинации конкурса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4419689"/>
            <a:ext cx="72008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ru-RU" sz="2000" b="1" dirty="0">
                <a:solidFill>
                  <a:schemeClr val="tx2"/>
                </a:solidFill>
              </a:rPr>
              <a:t>Самый активный </a:t>
            </a:r>
            <a:r>
              <a:rPr lang="ru-RU" sz="2000" b="1" dirty="0" smtClean="0">
                <a:solidFill>
                  <a:schemeClr val="tx2"/>
                </a:solidFill>
              </a:rPr>
              <a:t>учащийся </a:t>
            </a:r>
            <a:r>
              <a:rPr lang="ru-RU" sz="2000" dirty="0" smtClean="0">
                <a:solidFill>
                  <a:schemeClr val="tx2"/>
                </a:solidFill>
              </a:rPr>
              <a:t>(рейтинговая номинация)</a:t>
            </a:r>
            <a:endParaRPr lang="ru-RU" sz="2000" dirty="0">
              <a:solidFill>
                <a:schemeClr val="tx2"/>
              </a:solidFill>
            </a:endParaRPr>
          </a:p>
          <a:p>
            <a:pPr marL="285750" lvl="0" indent="-28575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ru-RU" sz="2000" b="1" dirty="0">
                <a:solidFill>
                  <a:schemeClr val="tx2"/>
                </a:solidFill>
              </a:rPr>
              <a:t>Развитие Портала государственных и муниципальных услуг </a:t>
            </a:r>
            <a:r>
              <a:rPr lang="ru-RU" sz="2000" b="1" dirty="0" smtClean="0">
                <a:solidFill>
                  <a:schemeClr val="tx2"/>
                </a:solidFill>
              </a:rPr>
              <a:t>РТ </a:t>
            </a:r>
            <a:r>
              <a:rPr lang="ru-RU" sz="2000" dirty="0" smtClean="0">
                <a:solidFill>
                  <a:schemeClr val="tx2"/>
                </a:solidFill>
              </a:rPr>
              <a:t>(творческая номинация) </a:t>
            </a:r>
            <a:endParaRPr lang="ru-RU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718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539552" y="1844824"/>
            <a:ext cx="82809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Участники </a:t>
            </a:r>
            <a:r>
              <a:rPr lang="ru-RU" sz="2000" b="1" dirty="0">
                <a:solidFill>
                  <a:srgbClr val="C00000"/>
                </a:solidFill>
              </a:rPr>
              <a:t>конкурса </a:t>
            </a:r>
            <a:r>
              <a:rPr lang="ru-RU" sz="2000" b="1" dirty="0">
                <a:solidFill>
                  <a:srgbClr val="1F497D"/>
                </a:solidFill>
              </a:rPr>
              <a:t>– </a:t>
            </a:r>
            <a:r>
              <a:rPr lang="ru-RU" sz="2000" b="1" dirty="0">
                <a:solidFill>
                  <a:srgbClr val="4F81BD">
                    <a:lumMod val="75000"/>
                  </a:srgbClr>
                </a:solidFill>
              </a:rPr>
              <a:t>учащиеся общеобразовательных </a:t>
            </a:r>
            <a:r>
              <a:rPr lang="ru-RU" sz="2000" b="1" dirty="0" smtClean="0">
                <a:solidFill>
                  <a:srgbClr val="4F81BD">
                    <a:lumMod val="75000"/>
                  </a:srgbClr>
                </a:solidFill>
              </a:rPr>
              <a:t>школ РТ. Оказывают помощь взрослым при пользовании электронными услугами. </a:t>
            </a:r>
          </a:p>
          <a:p>
            <a:pPr algn="just"/>
            <a:endParaRPr lang="ru-RU" sz="2000" b="1" dirty="0" smtClean="0">
              <a:solidFill>
                <a:srgbClr val="4F81BD">
                  <a:lumMod val="75000"/>
                </a:srgbClr>
              </a:solidFill>
            </a:endParaRPr>
          </a:p>
          <a:p>
            <a:pPr algn="just"/>
            <a:endParaRPr lang="ru-RU" sz="2000" b="1" dirty="0">
              <a:solidFill>
                <a:srgbClr val="4F81BD">
                  <a:lumMod val="75000"/>
                </a:srgbClr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Критерии </a:t>
            </a:r>
            <a:r>
              <a:rPr lang="ru-RU" sz="2000" b="1" dirty="0">
                <a:solidFill>
                  <a:srgbClr val="C00000"/>
                </a:solidFill>
              </a:rPr>
              <a:t>конкурсного отбора:</a:t>
            </a:r>
            <a:r>
              <a:rPr lang="ru-RU" sz="2000" b="1" dirty="0">
                <a:solidFill>
                  <a:srgbClr val="4F81BD">
                    <a:lumMod val="75000"/>
                  </a:srgbClr>
                </a:solidFill>
              </a:rPr>
              <a:t> </a:t>
            </a:r>
            <a:endParaRPr lang="ru-RU" sz="2000" b="1" dirty="0" smtClean="0">
              <a:solidFill>
                <a:srgbClr val="4F81BD">
                  <a:lumMod val="75000"/>
                </a:srgbClr>
              </a:solidFill>
            </a:endParaRPr>
          </a:p>
          <a:p>
            <a:pPr algn="ctr"/>
            <a:endParaRPr lang="ru-RU" sz="2000" b="1" dirty="0">
              <a:solidFill>
                <a:srgbClr val="4F81BD">
                  <a:lumMod val="75000"/>
                </a:srgbClr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Формирование рейтинга – </a:t>
            </a:r>
            <a:r>
              <a:rPr lang="ru-RU" sz="2000" dirty="0">
                <a:solidFill>
                  <a:srgbClr val="4F81BD">
                    <a:lumMod val="75000"/>
                  </a:srgbClr>
                </a:solidFill>
              </a:rPr>
              <a:t>п</a:t>
            </a:r>
            <a:r>
              <a:rPr lang="ru-RU" sz="2000" dirty="0" smtClean="0">
                <a:solidFill>
                  <a:srgbClr val="4F81BD">
                    <a:lumMod val="75000"/>
                  </a:srgbClr>
                </a:solidFill>
              </a:rPr>
              <a:t>ри </a:t>
            </a:r>
            <a:r>
              <a:rPr lang="ru-RU" sz="2000" dirty="0">
                <a:solidFill>
                  <a:srgbClr val="4F81BD">
                    <a:lumMod val="75000"/>
                  </a:srgbClr>
                </a:solidFill>
              </a:rPr>
              <a:t>проведении платежей через Личные кабинеты взрослых на Портале </a:t>
            </a:r>
            <a:r>
              <a:rPr lang="ru-RU" sz="2000" dirty="0" smtClean="0">
                <a:solidFill>
                  <a:srgbClr val="4F81BD">
                    <a:lumMod val="75000"/>
                  </a:srgbClr>
                </a:solidFill>
              </a:rPr>
              <a:t>услуг школьнику </a:t>
            </a:r>
            <a:r>
              <a:rPr lang="ru-RU" sz="2000" dirty="0">
                <a:solidFill>
                  <a:srgbClr val="4F81BD">
                    <a:lumMod val="75000"/>
                  </a:srgbClr>
                </a:solidFill>
              </a:rPr>
              <a:t>начисляются баллы, которые отображаются в Личном кабинете школьника на edu.tatar.ru.</a:t>
            </a:r>
          </a:p>
          <a:p>
            <a:pPr algn="just"/>
            <a:r>
              <a:rPr lang="ru-RU" sz="2000" dirty="0">
                <a:solidFill>
                  <a:srgbClr val="4F81BD">
                    <a:lumMod val="75000"/>
                  </a:srgbClr>
                </a:solidFill>
              </a:rPr>
              <a:t>Одновременно ведется автоматизированный мониторинг и выстраивается рейтинг  школьников по муниципалитетам.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73547" y="242645"/>
            <a:ext cx="519725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Самый активный учащийся </a:t>
            </a:r>
            <a:endParaRPr lang="ru-RU" sz="32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Рейтинговая номинация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082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797560"/>
            <a:ext cx="4346362" cy="38555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Регистрация участников конкурса в личном кабинете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на Портале ГМУ</a:t>
            </a:r>
          </a:p>
        </p:txBody>
      </p:sp>
      <p:pic>
        <p:nvPicPr>
          <p:cNvPr id="11" name="Рисунок 1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3212977"/>
            <a:ext cx="5286003" cy="33123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323528" y="3645024"/>
            <a:ext cx="2808312" cy="50405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805312" y="6067896"/>
            <a:ext cx="936104" cy="21602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9" name="Схема 8"/>
          <p:cNvGraphicFramePr/>
          <p:nvPr/>
        </p:nvGraphicFramePr>
        <p:xfrm>
          <a:off x="4860032" y="908720"/>
          <a:ext cx="3960440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2" name="Скругленная прямоугольная выноска 11"/>
          <p:cNvSpPr/>
          <p:nvPr/>
        </p:nvSpPr>
        <p:spPr>
          <a:xfrm>
            <a:off x="467544" y="4581128"/>
            <a:ext cx="2808312" cy="504056"/>
          </a:xfrm>
          <a:prstGeom prst="wedgeRoundRectCallout">
            <a:avLst>
              <a:gd name="adj1" fmla="val -42992"/>
              <a:gd name="adj2" fmla="val -117397"/>
              <a:gd name="adj3" fmla="val 16667"/>
            </a:avLst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50000">
                <a:schemeClr val="accent1">
                  <a:lumMod val="20000"/>
                  <a:lumOff val="80000"/>
                  <a:alpha val="36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</a:gradFill>
          <a:ln>
            <a:gradFill>
              <a:gsLst>
                <a:gs pos="0">
                  <a:schemeClr val="tx2">
                    <a:lumMod val="20000"/>
                    <a:lumOff val="8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при регистрации 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</a:rPr>
              <a:t>Личного кабинета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539552" y="5517232"/>
            <a:ext cx="2808312" cy="504056"/>
          </a:xfrm>
          <a:prstGeom prst="wedgeRoundRectCallout">
            <a:avLst>
              <a:gd name="adj1" fmla="val 62829"/>
              <a:gd name="adj2" fmla="val 92735"/>
              <a:gd name="adj3" fmla="val 16667"/>
            </a:avLst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50000">
                <a:schemeClr val="accent1">
                  <a:lumMod val="20000"/>
                  <a:lumOff val="80000"/>
                  <a:alpha val="36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</a:gradFill>
          <a:ln>
            <a:gradFill>
              <a:gsLst>
                <a:gs pos="0">
                  <a:schemeClr val="tx2">
                    <a:lumMod val="20000"/>
                    <a:lumOff val="8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при существующем Личном кабинете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395536" y="2276872"/>
            <a:ext cx="8496944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b="1" dirty="0" smtClean="0">
                <a:solidFill>
                  <a:srgbClr val="C00000"/>
                </a:solidFill>
              </a:rPr>
              <a:t>Участники </a:t>
            </a:r>
            <a:r>
              <a:rPr lang="ru-RU" b="1" dirty="0">
                <a:solidFill>
                  <a:srgbClr val="C00000"/>
                </a:solidFill>
              </a:rPr>
              <a:t>конкурса </a:t>
            </a:r>
            <a:r>
              <a:rPr lang="ru-RU" dirty="0" smtClean="0">
                <a:solidFill>
                  <a:schemeClr val="tx2"/>
                </a:solidFill>
              </a:rPr>
              <a:t>–</a:t>
            </a:r>
            <a:r>
              <a:rPr lang="ru-RU" b="1" dirty="0" smtClean="0">
                <a:solidFill>
                  <a:schemeClr val="tx2"/>
                </a:solidFill>
              </a:rPr>
              <a:t> </a:t>
            </a:r>
            <a:r>
              <a:rPr lang="ru-RU" dirty="0">
                <a:solidFill>
                  <a:schemeClr val="tx2"/>
                </a:solidFill>
              </a:rPr>
              <a:t>учащиеся общеобразовательных школ </a:t>
            </a:r>
            <a:r>
              <a:rPr lang="ru-RU" dirty="0" smtClean="0">
                <a:solidFill>
                  <a:schemeClr val="tx2"/>
                </a:solidFill>
              </a:rPr>
              <a:t>РТ  </a:t>
            </a:r>
          </a:p>
          <a:p>
            <a:pPr>
              <a:spcAft>
                <a:spcPts val="1200"/>
              </a:spcAft>
            </a:pPr>
            <a:r>
              <a:rPr lang="ru-RU" dirty="0" smtClean="0">
                <a:solidFill>
                  <a:schemeClr val="tx2"/>
                </a:solidFill>
              </a:rPr>
              <a:t>Творческий конкурс проводится по направлениям:</a:t>
            </a:r>
          </a:p>
          <a:p>
            <a:pPr marL="285750" indent="-28575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dirty="0">
                <a:solidFill>
                  <a:schemeClr val="tx2"/>
                </a:solidFill>
              </a:rPr>
              <a:t>Лучший </a:t>
            </a:r>
            <a:r>
              <a:rPr lang="ru-RU" dirty="0" smtClean="0">
                <a:solidFill>
                  <a:schemeClr val="tx2"/>
                </a:solidFill>
              </a:rPr>
              <a:t>баннер для электронных услуг</a:t>
            </a:r>
            <a:endParaRPr lang="ru-RU" dirty="0">
              <a:solidFill>
                <a:schemeClr val="tx2"/>
              </a:solidFill>
            </a:endParaRPr>
          </a:p>
          <a:p>
            <a:pPr marL="285750" indent="-28575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dirty="0">
                <a:solidFill>
                  <a:schemeClr val="tx2"/>
                </a:solidFill>
              </a:rPr>
              <a:t>Лучшие идеи и предложения новых сервисов, </a:t>
            </a:r>
            <a:r>
              <a:rPr lang="ru-RU" dirty="0" smtClean="0">
                <a:solidFill>
                  <a:schemeClr val="tx2"/>
                </a:solidFill>
              </a:rPr>
              <a:t>услуг</a:t>
            </a:r>
          </a:p>
          <a:p>
            <a:pPr marL="285750" indent="-28575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IT-</a:t>
            </a:r>
            <a:r>
              <a:rPr lang="ru-RU" dirty="0" smtClean="0">
                <a:solidFill>
                  <a:schemeClr val="tx2"/>
                </a:solidFill>
              </a:rPr>
              <a:t>разработки (мобильное или интернет-приложение)</a:t>
            </a:r>
          </a:p>
          <a:p>
            <a:pPr algn="just">
              <a:spcAft>
                <a:spcPts val="1200"/>
              </a:spcAft>
            </a:pPr>
            <a:r>
              <a:rPr lang="ru-RU" dirty="0" smtClean="0">
                <a:solidFill>
                  <a:schemeClr val="tx2"/>
                </a:solidFill>
              </a:rPr>
              <a:t>Школьники размещают свои работы на республиканском образовательном портале </a:t>
            </a:r>
            <a:r>
              <a:rPr lang="en-US" dirty="0" smtClean="0">
                <a:solidFill>
                  <a:schemeClr val="tx2"/>
                </a:solidFill>
              </a:rPr>
              <a:t>edu.tatar.ru</a:t>
            </a:r>
            <a:r>
              <a:rPr lang="ru-RU" dirty="0" smtClean="0">
                <a:solidFill>
                  <a:schemeClr val="tx2"/>
                </a:solidFill>
              </a:rPr>
              <a:t>  для голосования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7170" y="188640"/>
            <a:ext cx="80392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Развитие Портала государственных </a:t>
            </a:r>
            <a:endParaRPr lang="ru-RU" sz="32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и </a:t>
            </a:r>
            <a:r>
              <a:rPr lang="ru-RU" sz="3200" b="1" dirty="0">
                <a:solidFill>
                  <a:srgbClr val="C00000"/>
                </a:solidFill>
              </a:rPr>
              <a:t>муниципальных услуг </a:t>
            </a:r>
            <a:r>
              <a:rPr lang="ru-RU" sz="3200" b="1" dirty="0" smtClean="0">
                <a:solidFill>
                  <a:srgbClr val="C00000"/>
                </a:solidFill>
              </a:rPr>
              <a:t>РТ</a:t>
            </a:r>
            <a:endParaRPr lang="ru-RU" sz="10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Творческая номинация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5229200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Критерии конкурсного </a:t>
            </a:r>
            <a:r>
              <a:rPr lang="ru-RU" b="1" dirty="0" smtClean="0">
                <a:solidFill>
                  <a:srgbClr val="C00000"/>
                </a:solidFill>
              </a:rPr>
              <a:t>отбора</a:t>
            </a:r>
          </a:p>
          <a:p>
            <a:endParaRPr lang="ru-RU" b="1" dirty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Лучшие </a:t>
            </a:r>
            <a:r>
              <a:rPr lang="ru-RU" dirty="0">
                <a:solidFill>
                  <a:schemeClr val="tx2"/>
                </a:solidFill>
              </a:rPr>
              <a:t>идеи определяются ИТ-экспертами и реализуются на Портале услуг</a:t>
            </a:r>
          </a:p>
          <a:p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343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Творческая номинация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7584" y="908720"/>
            <a:ext cx="8316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1 этап: Оценка </a:t>
            </a:r>
            <a:r>
              <a:rPr lang="ru-RU" sz="2000" b="1" dirty="0" err="1" smtClean="0">
                <a:solidFill>
                  <a:schemeClr val="tx2"/>
                </a:solidFill>
              </a:rPr>
              <a:t>ИТ-экспертами</a:t>
            </a:r>
            <a:endParaRPr lang="ru-RU" sz="2000" b="1" dirty="0" smtClean="0">
              <a:solidFill>
                <a:schemeClr val="tx2"/>
              </a:solidFill>
            </a:endParaRPr>
          </a:p>
          <a:p>
            <a:r>
              <a:rPr lang="ru-RU" sz="2000" b="1" dirty="0" smtClean="0">
                <a:solidFill>
                  <a:schemeClr val="tx2"/>
                </a:solidFill>
              </a:rPr>
              <a:t>2 этап: Открытое Интернет-голосование учащихся </a:t>
            </a:r>
            <a:r>
              <a:rPr lang="ru-RU" sz="2000" b="1" dirty="0" smtClean="0">
                <a:solidFill>
                  <a:schemeClr val="tx2"/>
                </a:solidFill>
              </a:rPr>
              <a:t>среди 10 </a:t>
            </a:r>
            <a:r>
              <a:rPr lang="ru-RU" sz="2000" b="1" dirty="0" smtClean="0">
                <a:solidFill>
                  <a:schemeClr val="tx2"/>
                </a:solidFill>
              </a:rPr>
              <a:t>лучших работ</a:t>
            </a:r>
            <a:endParaRPr lang="ru-RU" sz="2000" b="1" dirty="0">
              <a:solidFill>
                <a:schemeClr val="tx2"/>
              </a:solidFill>
            </a:endParaRPr>
          </a:p>
        </p:txBody>
      </p:sp>
      <p:pic>
        <p:nvPicPr>
          <p:cNvPr id="2050" name="0A6B1542-0942-441D-ACFB-F102B9EE1C49" descr="0A6B1542-0942-441D-ACFB-F102B9EE1C4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0540" y="1937961"/>
            <a:ext cx="6192688" cy="492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90425" y="620688"/>
            <a:ext cx="35484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Критерии конкурсного отбора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Награждение участников </a:t>
            </a:r>
            <a:r>
              <a:rPr lang="ru-RU" sz="4000" b="1" dirty="0" smtClean="0">
                <a:solidFill>
                  <a:srgbClr val="C00000"/>
                </a:solidFill>
              </a:rPr>
              <a:t>конкурса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b="1" dirty="0">
                <a:solidFill>
                  <a:srgbClr val="C00000"/>
                </a:solidFill>
              </a:rPr>
              <a:t>Ежеквартально итоги </a:t>
            </a:r>
            <a:r>
              <a:rPr lang="ru-RU" sz="1800" b="1" dirty="0" smtClean="0">
                <a:solidFill>
                  <a:srgbClr val="C00000"/>
                </a:solidFill>
              </a:rPr>
              <a:t>подводятся </a:t>
            </a:r>
            <a:r>
              <a:rPr lang="ru-RU" sz="1800" b="1" dirty="0">
                <a:solidFill>
                  <a:srgbClr val="C00000"/>
                </a:solidFill>
              </a:rPr>
              <a:t>по </a:t>
            </a:r>
            <a:r>
              <a:rPr lang="ru-RU" sz="1800" b="1" dirty="0" smtClean="0">
                <a:solidFill>
                  <a:srgbClr val="C00000"/>
                </a:solidFill>
              </a:rPr>
              <a:t>муниципальным </a:t>
            </a:r>
            <a:r>
              <a:rPr lang="ru-RU" sz="1800" b="1" dirty="0">
                <a:solidFill>
                  <a:srgbClr val="C00000"/>
                </a:solidFill>
              </a:rPr>
              <a:t>районам  </a:t>
            </a:r>
            <a:endParaRPr lang="ru-RU" sz="18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chemeClr val="tx2"/>
                </a:solidFill>
              </a:rPr>
              <a:t>за </a:t>
            </a:r>
            <a:r>
              <a:rPr lang="ru-RU" sz="1800" b="1" dirty="0">
                <a:solidFill>
                  <a:schemeClr val="tx2"/>
                </a:solidFill>
              </a:rPr>
              <a:t>максимальное число баллов </a:t>
            </a:r>
            <a:r>
              <a:rPr lang="ru-RU" sz="1800" b="1" dirty="0" smtClean="0">
                <a:solidFill>
                  <a:schemeClr val="tx2"/>
                </a:solidFill>
              </a:rPr>
              <a:t>победители  получают ценные ИТ-призы</a:t>
            </a:r>
          </a:p>
          <a:p>
            <a:pPr marL="0" indent="0">
              <a:buNone/>
            </a:pPr>
            <a:endParaRPr lang="ru-RU" sz="1800" b="1" dirty="0" smtClean="0">
              <a:solidFill>
                <a:srgbClr val="C00000"/>
              </a:solidFill>
            </a:endParaRPr>
          </a:p>
          <a:p>
            <a:r>
              <a:rPr lang="ru-RU" sz="1800" b="1" dirty="0" smtClean="0">
                <a:solidFill>
                  <a:srgbClr val="C00000"/>
                </a:solidFill>
              </a:rPr>
              <a:t>Ежемесячно возможность обмена </a:t>
            </a:r>
            <a:r>
              <a:rPr lang="ru-RU" sz="1800" b="1" dirty="0">
                <a:solidFill>
                  <a:srgbClr val="C00000"/>
                </a:solidFill>
              </a:rPr>
              <a:t>бонусов на поощрительные </a:t>
            </a:r>
            <a:r>
              <a:rPr lang="ru-RU" sz="1800" b="1" dirty="0" smtClean="0">
                <a:solidFill>
                  <a:srgbClr val="C00000"/>
                </a:solidFill>
              </a:rPr>
              <a:t>призы: </a:t>
            </a:r>
          </a:p>
          <a:p>
            <a:pPr lvl="1" algn="just">
              <a:buFont typeface="Tahoma" pitchFamily="34" charset="0"/>
              <a:buChar char="-"/>
            </a:pPr>
            <a:r>
              <a:rPr lang="ru-RU" sz="1800" b="1" dirty="0" smtClean="0">
                <a:solidFill>
                  <a:schemeClr val="tx2"/>
                </a:solidFill>
              </a:rPr>
              <a:t>сувенирная продукция </a:t>
            </a:r>
            <a:r>
              <a:rPr lang="ru-RU" sz="1800" b="1" dirty="0">
                <a:solidFill>
                  <a:schemeClr val="tx2"/>
                </a:solidFill>
              </a:rPr>
              <a:t>с символикой проектов </a:t>
            </a:r>
            <a:r>
              <a:rPr lang="ru-RU" sz="1800" b="1" dirty="0" smtClean="0">
                <a:solidFill>
                  <a:schemeClr val="tx2"/>
                </a:solidFill>
              </a:rPr>
              <a:t>Татарстана;</a:t>
            </a:r>
          </a:p>
          <a:p>
            <a:pPr lvl="1" algn="just">
              <a:buFont typeface="Tahoma" pitchFamily="34" charset="0"/>
              <a:buChar char="-"/>
            </a:pPr>
            <a:r>
              <a:rPr lang="ru-RU" sz="1800" b="1" dirty="0" smtClean="0">
                <a:solidFill>
                  <a:schemeClr val="tx2"/>
                </a:solidFill>
              </a:rPr>
              <a:t>приглашения на </a:t>
            </a:r>
            <a:r>
              <a:rPr lang="ru-RU" sz="1800" b="1" dirty="0">
                <a:solidFill>
                  <a:schemeClr val="tx2"/>
                </a:solidFill>
              </a:rPr>
              <a:t>культурно-массовые мероприятия республиканского </a:t>
            </a:r>
            <a:r>
              <a:rPr lang="ru-RU" sz="1800" b="1" dirty="0" smtClean="0">
                <a:solidFill>
                  <a:schemeClr val="tx2"/>
                </a:solidFill>
              </a:rPr>
              <a:t>(например Универсиада</a:t>
            </a:r>
            <a:r>
              <a:rPr lang="ru-RU" sz="1800" b="1" dirty="0">
                <a:solidFill>
                  <a:schemeClr val="tx2"/>
                </a:solidFill>
              </a:rPr>
              <a:t>, </a:t>
            </a:r>
            <a:r>
              <a:rPr lang="ru-RU" sz="1800" b="1" dirty="0" smtClean="0">
                <a:solidFill>
                  <a:schemeClr val="tx2"/>
                </a:solidFill>
              </a:rPr>
              <a:t>гала-концерт «Созвездие – </a:t>
            </a:r>
            <a:r>
              <a:rPr lang="ru-RU" sz="1800" b="1" dirty="0" err="1">
                <a:solidFill>
                  <a:schemeClr val="tx2"/>
                </a:solidFill>
              </a:rPr>
              <a:t>Й</a:t>
            </a:r>
            <a:r>
              <a:rPr lang="ru-RU" sz="1800" b="1" dirty="0" err="1" smtClean="0">
                <a:solidFill>
                  <a:schemeClr val="tx2"/>
                </a:solidFill>
              </a:rPr>
              <a:t>олдызлык</a:t>
            </a:r>
            <a:r>
              <a:rPr lang="ru-RU" sz="1800" b="1" dirty="0" smtClean="0">
                <a:solidFill>
                  <a:schemeClr val="tx2"/>
                </a:solidFill>
              </a:rPr>
              <a:t>») </a:t>
            </a:r>
            <a:r>
              <a:rPr lang="ru-RU" sz="1800" b="1" dirty="0">
                <a:solidFill>
                  <a:schemeClr val="tx2"/>
                </a:solidFill>
              </a:rPr>
              <a:t>и районного </a:t>
            </a:r>
            <a:r>
              <a:rPr lang="ru-RU" sz="1800" b="1" dirty="0" smtClean="0">
                <a:solidFill>
                  <a:schemeClr val="tx2"/>
                </a:solidFill>
              </a:rPr>
              <a:t>значения; </a:t>
            </a:r>
          </a:p>
          <a:p>
            <a:pPr lvl="1" algn="just">
              <a:buFont typeface="Tahoma" pitchFamily="34" charset="0"/>
              <a:buChar char="-"/>
            </a:pPr>
            <a:r>
              <a:rPr lang="ru-RU" sz="1800" b="1" dirty="0" smtClean="0">
                <a:solidFill>
                  <a:schemeClr val="tx2"/>
                </a:solidFill>
              </a:rPr>
              <a:t>призы </a:t>
            </a:r>
            <a:r>
              <a:rPr lang="ru-RU" sz="1800" b="1" dirty="0">
                <a:solidFill>
                  <a:schemeClr val="tx2"/>
                </a:solidFill>
              </a:rPr>
              <a:t>спонсоров (</a:t>
            </a:r>
            <a:r>
              <a:rPr lang="ru-RU" sz="1800" b="1" dirty="0" smtClean="0">
                <a:solidFill>
                  <a:schemeClr val="tx2"/>
                </a:solidFill>
              </a:rPr>
              <a:t>операторов </a:t>
            </a:r>
            <a:r>
              <a:rPr lang="ru-RU" sz="1800" b="1" dirty="0">
                <a:solidFill>
                  <a:schemeClr val="tx2"/>
                </a:solidFill>
              </a:rPr>
              <a:t>связи, кинотеатры и т.д.) </a:t>
            </a:r>
            <a:endParaRPr lang="ru-RU" sz="1800" b="1" dirty="0" smtClean="0">
              <a:solidFill>
                <a:schemeClr val="tx2"/>
              </a:solidFill>
            </a:endParaRPr>
          </a:p>
          <a:p>
            <a:pPr marL="0" indent="0" algn="just">
              <a:buNone/>
            </a:pPr>
            <a:endParaRPr lang="ru-RU" sz="1800" i="1" dirty="0" smtClean="0">
              <a:solidFill>
                <a:schemeClr val="tx2"/>
              </a:solidFill>
            </a:endParaRPr>
          </a:p>
          <a:p>
            <a:pPr marL="0" indent="0" algn="just">
              <a:buNone/>
            </a:pPr>
            <a:r>
              <a:rPr lang="ru-RU" sz="1800" i="1" dirty="0" smtClean="0">
                <a:solidFill>
                  <a:schemeClr val="tx2"/>
                </a:solidFill>
              </a:rPr>
              <a:t>При обмене баллы сгорают. Ярмарка поощрительных призов постоянно ан</a:t>
            </a:r>
            <a:r>
              <a:rPr lang="ru-RU" sz="1800" i="1" dirty="0">
                <a:solidFill>
                  <a:schemeClr val="tx2"/>
                </a:solidFill>
              </a:rPr>
              <a:t>о</a:t>
            </a:r>
            <a:r>
              <a:rPr lang="ru-RU" sz="1800" i="1" dirty="0" smtClean="0">
                <a:solidFill>
                  <a:schemeClr val="tx2"/>
                </a:solidFill>
              </a:rPr>
              <a:t>нсируется на Портале услуг </a:t>
            </a:r>
            <a:r>
              <a:rPr lang="en-US" sz="1800" i="1" dirty="0" smtClean="0">
                <a:solidFill>
                  <a:schemeClr val="tx2"/>
                </a:solidFill>
              </a:rPr>
              <a:t>uslugi.tatarstan.ru </a:t>
            </a:r>
            <a:r>
              <a:rPr lang="ru-RU" sz="1800" i="1" dirty="0" smtClean="0">
                <a:solidFill>
                  <a:schemeClr val="tx2"/>
                </a:solidFill>
              </a:rPr>
              <a:t>и </a:t>
            </a:r>
            <a:r>
              <a:rPr lang="en-US" sz="1800" i="1" dirty="0">
                <a:solidFill>
                  <a:schemeClr val="tx2"/>
                </a:solidFill>
              </a:rPr>
              <a:t>edu.tatar.ru</a:t>
            </a:r>
          </a:p>
          <a:p>
            <a:pPr marL="0" indent="0" algn="just">
              <a:buNone/>
            </a:pPr>
            <a:endParaRPr lang="ru-RU" sz="18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8400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3103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Бонусная система конкурса</a:t>
            </a:r>
          </a:p>
        </p:txBody>
      </p:sp>
      <p:pic>
        <p:nvPicPr>
          <p:cNvPr id="1026" name="359E9695-8894-457E-AF56-8B8A071D0643" descr="359E9695-8894-457E-AF56-8B8A071D06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620688"/>
            <a:ext cx="7290810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Овал 6"/>
          <p:cNvSpPr/>
          <p:nvPr/>
        </p:nvSpPr>
        <p:spPr>
          <a:xfrm>
            <a:off x="827584" y="3645024"/>
            <a:ext cx="648072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55576" y="1268760"/>
            <a:ext cx="1512168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1028</TotalTime>
  <Words>411</Words>
  <Application>Microsoft Office PowerPoint</Application>
  <PresentationFormat>Экран (4:3)</PresentationFormat>
  <Paragraphs>65</Paragraphs>
  <Slides>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Награждение участников конкурса 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ПК_8</dc:creator>
  <cp:lastModifiedBy>Елена</cp:lastModifiedBy>
  <cp:revision>221</cp:revision>
  <cp:lastPrinted>2013-01-17T11:47:48Z</cp:lastPrinted>
  <dcterms:created xsi:type="dcterms:W3CDTF">2013-01-10T06:24:44Z</dcterms:created>
  <dcterms:modified xsi:type="dcterms:W3CDTF">2013-01-24T05:12:11Z</dcterms:modified>
</cp:coreProperties>
</file>